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rlow Light" charset="1" panose="00000400000000000000"/>
      <p:regular r:id="rId10"/>
    </p:embeddedFont>
    <p:embeddedFont>
      <p:font typeface="Barlow Light Bold" charset="1" panose="00000500000000000000"/>
      <p:regular r:id="rId11"/>
    </p:embeddedFont>
    <p:embeddedFont>
      <p:font typeface="Barlow Light Italics" charset="1" panose="00000400000000000000"/>
      <p:regular r:id="rId12"/>
    </p:embeddedFont>
    <p:embeddedFont>
      <p:font typeface="Barlow Light Bold Italics" charset="1" panose="00000500000000000000"/>
      <p:regular r:id="rId13"/>
    </p:embeddedFont>
    <p:embeddedFont>
      <p:font typeface="Barlow Medium" charset="1" panose="00000600000000000000"/>
      <p:regular r:id="rId14"/>
    </p:embeddedFont>
    <p:embeddedFont>
      <p:font typeface="Barlow Medium Bold" charset="1" panose="00000700000000000000"/>
      <p:regular r:id="rId15"/>
    </p:embeddedFont>
    <p:embeddedFont>
      <p:font typeface="Barlow Medium Italics" charset="1" panose="00000600000000000000"/>
      <p:regular r:id="rId16"/>
    </p:embeddedFont>
    <p:embeddedFont>
      <p:font typeface="Barlow Medium Bold Italics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27626" t="0" r="31581" b="0"/>
          <a:stretch>
            <a:fillRect/>
          </a:stretch>
        </p:blipFill>
        <p:spPr>
          <a:xfrm flipH="false" flipV="false" rot="0">
            <a:off x="0" y="0"/>
            <a:ext cx="62865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185321" y="1592036"/>
            <a:ext cx="4799756" cy="1746405"/>
            <a:chOff x="0" y="0"/>
            <a:chExt cx="6399674" cy="23285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022457"/>
              <a:ext cx="6399674" cy="306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92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575"/>
              <a:ext cx="6399674" cy="1716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0"/>
                </a:lnSpc>
              </a:pPr>
              <a:r>
                <a:rPr lang="en-US" sz="4481" spc="224">
                  <a:solidFill>
                    <a:srgbClr val="FFFFFF"/>
                  </a:solidFill>
                  <a:latin typeface="Barlow Medium"/>
                </a:rPr>
                <a:t>MACHINE LEARNING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88181" y="4563155"/>
            <a:ext cx="9424137" cy="2200275"/>
            <a:chOff x="0" y="0"/>
            <a:chExt cx="12565516" cy="29337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323888"/>
              <a:ext cx="12565516" cy="609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5725"/>
              <a:ext cx="12565516" cy="1701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80"/>
                </a:lnSpc>
              </a:pPr>
              <a:r>
                <a:rPr lang="en-US" sz="8800" spc="439">
                  <a:solidFill>
                    <a:srgbClr val="FFFFFF"/>
                  </a:solidFill>
                  <a:latin typeface="Barlow Medium"/>
                </a:rPr>
                <a:t>Overfitting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5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rcRect l="29604" t="0" r="29604" b="0"/>
          <a:stretch>
            <a:fillRect/>
          </a:stretch>
        </p:blipFill>
        <p:spPr>
          <a:xfrm flipH="false" flipV="false" rot="0">
            <a:off x="0" y="0"/>
            <a:ext cx="62865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831421" y="3734435"/>
            <a:ext cx="9427879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359">
                <a:solidFill>
                  <a:srgbClr val="FFFFFF"/>
                </a:solidFill>
                <a:latin typeface="Barlow Medium"/>
              </a:rPr>
              <a:t>THANK YOU FOR YOUR 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5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0" t="54057" r="0" b="19413"/>
          <a:stretch>
            <a:fillRect/>
          </a:stretch>
        </p:blipFill>
        <p:spPr>
          <a:xfrm flipH="false" flipV="false" rot="0">
            <a:off x="0" y="7048500"/>
            <a:ext cx="18288000" cy="3238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045142"/>
            <a:ext cx="723900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7200" spc="359">
                <a:solidFill>
                  <a:srgbClr val="BAD4DB"/>
                </a:solidFill>
                <a:latin typeface="Barlow Medium"/>
              </a:rPr>
              <a:t>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20300" y="2258377"/>
            <a:ext cx="7239000" cy="239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9"/>
              </a:lnSpc>
            </a:pPr>
            <a:r>
              <a:rPr lang="en-US" sz="4299">
                <a:solidFill>
                  <a:srgbClr val="FFFFFF"/>
                </a:solidFill>
                <a:latin typeface="Barlow Light"/>
              </a:rPr>
              <a:t>Introduction</a:t>
            </a:r>
          </a:p>
          <a:p>
            <a:pPr>
              <a:lnSpc>
                <a:spcPts val="6449"/>
              </a:lnSpc>
            </a:pPr>
            <a:r>
              <a:rPr lang="en-US" sz="4299">
                <a:solidFill>
                  <a:srgbClr val="FFFFFF"/>
                </a:solidFill>
                <a:latin typeface="Barlow Light"/>
              </a:rPr>
              <a:t>Cause of Overfitting</a:t>
            </a:r>
          </a:p>
          <a:p>
            <a:pPr>
              <a:lnSpc>
                <a:spcPts val="6449"/>
              </a:lnSpc>
            </a:pPr>
            <a:r>
              <a:rPr lang="en-US" sz="4299">
                <a:solidFill>
                  <a:srgbClr val="FFFFFF"/>
                </a:solidFill>
                <a:latin typeface="Barlow Light"/>
              </a:rPr>
              <a:t>Solutions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113554" y="1428750"/>
            <a:ext cx="60892" cy="4191000"/>
          </a:xfrm>
          <a:prstGeom prst="rect">
            <a:avLst/>
          </a:prstGeom>
          <a:solidFill>
            <a:srgbClr val="BAD4DB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4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2075" y="961345"/>
            <a:ext cx="6568168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arlow Medium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0486" y="2727960"/>
            <a:ext cx="11458575" cy="302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272523"/>
                </a:solidFill>
                <a:latin typeface="Barlow Light"/>
              </a:rPr>
              <a:t>There is an un-detouring issue in supervised machine learning when the model does not generalize correctly from observed data to unseen data. That is called overfitting, a scenario when a model performs perfectly on a training set but fits poorly on a testing set.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44692" t="0" r="33820" b="0"/>
          <a:stretch>
            <a:fillRect/>
          </a:stretch>
        </p:blipFill>
        <p:spPr>
          <a:xfrm flipH="false" flipV="false" rot="0">
            <a:off x="15332529" y="346982"/>
            <a:ext cx="30861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21806" y="6188982"/>
            <a:ext cx="9663438" cy="35423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46166" t="0" r="22494" b="0"/>
          <a:stretch>
            <a:fillRect/>
          </a:stretch>
        </p:blipFill>
        <p:spPr>
          <a:xfrm flipH="false" flipV="false" rot="0">
            <a:off x="0" y="0"/>
            <a:ext cx="48387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4848225" y="0"/>
            <a:ext cx="13449300" cy="10287000"/>
          </a:xfrm>
          <a:prstGeom prst="rect">
            <a:avLst/>
          </a:prstGeom>
          <a:solidFill>
            <a:srgbClr val="272523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5961289" y="789214"/>
            <a:ext cx="876300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Barlow Medium"/>
              </a:rPr>
              <a:t>Cause overfitting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83879" y="2339612"/>
            <a:ext cx="10755086" cy="741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0">
                <a:solidFill>
                  <a:srgbClr val="BAD4DB"/>
                </a:solidFill>
                <a:latin typeface="Barlow Medium"/>
              </a:rPr>
              <a:t>The data requirement for training a machine learning model is usually large but we usually use small datasets.</a:t>
            </a:r>
          </a:p>
          <a:p>
            <a:pPr>
              <a:lnSpc>
                <a:spcPts val="4500"/>
              </a:lnSpc>
            </a:pPr>
          </a:p>
          <a:p>
            <a:pPr>
              <a:lnSpc>
                <a:spcPts val="4500"/>
              </a:lnSpc>
            </a:pPr>
            <a:r>
              <a:rPr lang="en-US" sz="3000" spc="300">
                <a:solidFill>
                  <a:srgbClr val="BAD4DB"/>
                </a:solidFill>
                <a:latin typeface="Barlow Medium"/>
              </a:rPr>
              <a:t>a dataset contains too much noise.</a:t>
            </a:r>
          </a:p>
          <a:p>
            <a:pPr>
              <a:lnSpc>
                <a:spcPts val="4500"/>
              </a:lnSpc>
            </a:pPr>
          </a:p>
          <a:p>
            <a:pPr>
              <a:lnSpc>
                <a:spcPts val="4500"/>
              </a:lnSpc>
            </a:pPr>
            <a:r>
              <a:rPr lang="en-US" sz="3000" spc="300">
                <a:solidFill>
                  <a:srgbClr val="BAD4DB"/>
                </a:solidFill>
                <a:latin typeface="Barlow Medium"/>
              </a:rPr>
              <a:t>A model is too complex</a:t>
            </a:r>
          </a:p>
          <a:p>
            <a:pPr>
              <a:lnSpc>
                <a:spcPts val="4500"/>
              </a:lnSpc>
            </a:pPr>
          </a:p>
          <a:p>
            <a:pPr>
              <a:lnSpc>
                <a:spcPts val="4500"/>
              </a:lnSpc>
            </a:pPr>
            <a:r>
              <a:rPr lang="en-US" sz="3000" spc="300">
                <a:solidFill>
                  <a:srgbClr val="BAD4DB"/>
                </a:solidFill>
                <a:latin typeface="Barlow Medium"/>
              </a:rPr>
              <a:t>An unbalanced data</a:t>
            </a:r>
          </a:p>
          <a:p>
            <a:pPr>
              <a:lnSpc>
                <a:spcPts val="4500"/>
              </a:lnSpc>
            </a:pPr>
          </a:p>
          <a:p>
            <a:pPr>
              <a:lnSpc>
                <a:spcPts val="4500"/>
              </a:lnSpc>
            </a:pPr>
            <a:r>
              <a:rPr lang="en-US" sz="3000" spc="300">
                <a:solidFill>
                  <a:srgbClr val="BAD4DB"/>
                </a:solidFill>
                <a:latin typeface="Barlow Medium"/>
              </a:rPr>
              <a:t>Epoches</a:t>
            </a:r>
          </a:p>
          <a:p>
            <a:pPr>
              <a:lnSpc>
                <a:spcPts val="4500"/>
              </a:lnSpc>
            </a:pPr>
          </a:p>
          <a:p>
            <a:pPr algn="l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3000" spc="300">
                <a:solidFill>
                  <a:srgbClr val="BAD4DB"/>
                </a:solidFill>
                <a:latin typeface="Barlow Medium"/>
              </a:rPr>
              <a:t>High variance and low bias.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2438400" y="1985645"/>
            <a:ext cx="60892" cy="631571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45894" t="0" r="33312" b="0"/>
          <a:stretch>
            <a:fillRect/>
          </a:stretch>
        </p:blipFill>
        <p:spPr>
          <a:xfrm flipH="false" flipV="false" rot="0">
            <a:off x="15083518" y="0"/>
            <a:ext cx="3204482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259341" y="0"/>
            <a:ext cx="15083518" cy="10287000"/>
          </a:xfrm>
          <a:prstGeom prst="rect">
            <a:avLst/>
          </a:prstGeom>
          <a:solidFill>
            <a:srgbClr val="BAD4DB"/>
          </a:solidFill>
        </p:spPr>
      </p:sp>
      <p:sp>
        <p:nvSpPr>
          <p:cNvPr name="AutoShape 4" id="4"/>
          <p:cNvSpPr/>
          <p:nvPr/>
        </p:nvSpPr>
        <p:spPr>
          <a:xfrm rot="0">
            <a:off x="15716250" y="1985645"/>
            <a:ext cx="60892" cy="631571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627542" y="-112109"/>
            <a:ext cx="6101327" cy="58674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119615" y="6286624"/>
            <a:ext cx="5403427" cy="337086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14400" y="549593"/>
            <a:ext cx="6897182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Barlow Medium"/>
              </a:rPr>
              <a:t>Solution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6093" y="1861820"/>
            <a:ext cx="4876800" cy="70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5" indent="-421003" lvl="1">
              <a:lnSpc>
                <a:spcPts val="5849"/>
              </a:lnSpc>
              <a:spcBef>
                <a:spcPct val="0"/>
              </a:spcBef>
              <a:buFont typeface="Arial"/>
              <a:buChar char="•"/>
            </a:pPr>
            <a:r>
              <a:rPr lang="en-US" sz="3899" spc="389">
                <a:solidFill>
                  <a:srgbClr val="FFFFFF"/>
                </a:solidFill>
                <a:latin typeface="Barlow Medium"/>
              </a:rPr>
              <a:t> Regularization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8462" y="2884806"/>
            <a:ext cx="5453121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272523"/>
                </a:solidFill>
                <a:latin typeface="Barlow Light"/>
              </a:rPr>
              <a:t>Select only the useful features and remove the useless </a:t>
            </a:r>
          </a:p>
          <a:p>
            <a:pPr>
              <a:lnSpc>
                <a:spcPts val="4499"/>
              </a:lnSpc>
            </a:pP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72523"/>
                </a:solidFill>
                <a:latin typeface="Barlow Light"/>
              </a:rPr>
              <a:t>Minimize the weights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8921" y="5650594"/>
            <a:ext cx="7428139" cy="555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9"/>
              </a:lnSpc>
            </a:pPr>
            <a:r>
              <a:rPr lang="en-US" sz="3299">
                <a:solidFill>
                  <a:srgbClr val="272523"/>
                </a:solidFill>
                <a:latin typeface="Barlow Light"/>
              </a:rPr>
              <a:t>lost_regularizor(ω; X, y) = lost(ω; X, y) + alpha*Ω(ω)</a:t>
            </a:r>
          </a:p>
          <a:p>
            <a:pPr>
              <a:lnSpc>
                <a:spcPts val="4949"/>
              </a:lnSpc>
            </a:pPr>
          </a:p>
          <a:p>
            <a:pPr>
              <a:lnSpc>
                <a:spcPts val="4949"/>
              </a:lnSpc>
            </a:pPr>
            <a:r>
              <a:rPr lang="en-US" sz="3299">
                <a:solidFill>
                  <a:srgbClr val="272523"/>
                </a:solidFill>
                <a:latin typeface="Barlow Light"/>
              </a:rPr>
              <a:t>"gradient descent" : </a:t>
            </a:r>
          </a:p>
          <a:p>
            <a:pPr>
              <a:lnSpc>
                <a:spcPts val="4949"/>
              </a:lnSpc>
            </a:pPr>
            <a:r>
              <a:rPr lang="en-US" sz="3299">
                <a:solidFill>
                  <a:srgbClr val="272523"/>
                </a:solidFill>
                <a:latin typeface="Barlow Light"/>
              </a:rPr>
              <a:t>w[k+1] = w[k] * (1 - lambda/m) - alpha/m * sum((p(x[i]) - y[i]) * x[i]) for i in range(1, m)</a:t>
            </a:r>
          </a:p>
          <a:p>
            <a:pPr>
              <a:lnSpc>
                <a:spcPts val="4949"/>
              </a:lnSpc>
            </a:pPr>
          </a:p>
          <a:p>
            <a:pPr>
              <a:lnSpc>
                <a:spcPts val="4949"/>
              </a:lnSpc>
            </a:pPr>
          </a:p>
          <a:p>
            <a:pPr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45894" t="0" r="33312" b="0"/>
          <a:stretch>
            <a:fillRect/>
          </a:stretch>
        </p:blipFill>
        <p:spPr>
          <a:xfrm flipH="false" flipV="false" rot="0">
            <a:off x="15083518" y="0"/>
            <a:ext cx="3204482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249816" y="0"/>
            <a:ext cx="15083518" cy="10287000"/>
          </a:xfrm>
          <a:prstGeom prst="rect">
            <a:avLst/>
          </a:prstGeom>
          <a:solidFill>
            <a:srgbClr val="BAD4DB"/>
          </a:solidFill>
        </p:spPr>
      </p:sp>
      <p:sp>
        <p:nvSpPr>
          <p:cNvPr name="AutoShape 4" id="4"/>
          <p:cNvSpPr/>
          <p:nvPr/>
        </p:nvSpPr>
        <p:spPr>
          <a:xfrm rot="0">
            <a:off x="15716250" y="1985645"/>
            <a:ext cx="60892" cy="631571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34510" y="2604020"/>
            <a:ext cx="5438879" cy="32943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134510" y="6766637"/>
            <a:ext cx="5108947" cy="272372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85902" y="332105"/>
            <a:ext cx="6897182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Barlow Medium"/>
              </a:rPr>
              <a:t>Solution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5902" y="1569402"/>
            <a:ext cx="4876800" cy="70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5" indent="-421003" lvl="1">
              <a:lnSpc>
                <a:spcPts val="5849"/>
              </a:lnSpc>
              <a:spcBef>
                <a:spcPct val="0"/>
              </a:spcBef>
              <a:buFont typeface="Arial"/>
              <a:buChar char="•"/>
            </a:pPr>
            <a:r>
              <a:rPr lang="en-US" sz="3899" spc="389">
                <a:solidFill>
                  <a:srgbClr val="FFFFFF"/>
                </a:solidFill>
                <a:latin typeface="Barlow Medium"/>
              </a:rPr>
              <a:t> Regularization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053" y="2793638"/>
            <a:ext cx="6412424" cy="513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272523"/>
                </a:solidFill>
                <a:latin typeface="Barlow Light"/>
              </a:rPr>
              <a:t> 1. L1  Regularization - Lasso Regression.</a:t>
            </a: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72523"/>
                </a:solidFill>
                <a:latin typeface="Barlow Light"/>
              </a:rPr>
              <a:t>Ω(ω) = sum(|w[i]|) for i in range (1, m)</a:t>
            </a:r>
          </a:p>
          <a:p>
            <a:pPr>
              <a:lnSpc>
                <a:spcPts val="4500"/>
              </a:lnSpc>
            </a:pP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72523"/>
                </a:solidFill>
                <a:latin typeface="Barlow Light"/>
              </a:rPr>
              <a:t>2. L2 Regularization - L2 Regularization</a:t>
            </a:r>
          </a:p>
          <a:p>
            <a:pPr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72523"/>
                </a:solidFill>
                <a:latin typeface="Barlow Light"/>
              </a:rPr>
              <a:t>Ω(ω) = square_root(sum(w[i]^2)) for i in range(1, m)</a:t>
            </a:r>
          </a:p>
          <a:p>
            <a:pPr>
              <a:lnSpc>
                <a:spcPts val="4500"/>
              </a:lnSpc>
            </a:pPr>
          </a:p>
          <a:p>
            <a:pPr>
              <a:lnSpc>
                <a:spcPts val="4500"/>
              </a:lnSpc>
            </a:pPr>
            <a:r>
              <a:rPr lang="en-US" sz="3000">
                <a:solidFill>
                  <a:srgbClr val="272523"/>
                </a:solidFill>
                <a:latin typeface="Barlow Light"/>
              </a:rPr>
              <a:t>3. Dropout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5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23547" t="0" r="17119" b="0"/>
          <a:stretch>
            <a:fillRect/>
          </a:stretch>
        </p:blipFill>
        <p:spPr>
          <a:xfrm flipH="false" flipV="false" rot="0">
            <a:off x="796018" y="796018"/>
            <a:ext cx="9144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79611" y="2120265"/>
            <a:ext cx="8079689" cy="5596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1095375"/>
            <a:ext cx="613410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7200" spc="359">
                <a:solidFill>
                  <a:srgbClr val="FFFFFF"/>
                </a:solidFill>
                <a:latin typeface="Barlow Medium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82636" y="2209119"/>
            <a:ext cx="6210300" cy="72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2. Cross-validation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8950" y="3508057"/>
            <a:ext cx="6210300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Barlow Light"/>
              </a:rPr>
              <a:t> In this method, the dataset is divided into smaller folds, where the model is trained on the majority of the dataset and evaluated on the remaining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5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23547" t="0" r="17119" b="0"/>
          <a:stretch>
            <a:fillRect/>
          </a:stretch>
        </p:blipFill>
        <p:spPr>
          <a:xfrm flipH="false" flipV="false" rot="0">
            <a:off x="796018" y="796018"/>
            <a:ext cx="9144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40018" y="1574482"/>
            <a:ext cx="7131686" cy="576894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693964" y="1095375"/>
            <a:ext cx="613410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7200" spc="359">
                <a:solidFill>
                  <a:srgbClr val="FFFFFF"/>
                </a:solidFill>
                <a:latin typeface="Barlow Medium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8671" y="2209119"/>
            <a:ext cx="6210300" cy="72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3. Early Stopping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3086" y="3302105"/>
            <a:ext cx="6210300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Barlow Light"/>
              </a:rPr>
              <a:t>Stopping the training process before the model reaches its optimal accuracy on the training data.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73086" y="5352702"/>
            <a:ext cx="6210300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Barlow Light"/>
              </a:rPr>
              <a:t>Noise reduction:</a:t>
            </a:r>
          </a:p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Barlow Light"/>
              </a:rPr>
              <a:t>Purning</a:t>
            </a:r>
          </a:p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Barlow Light"/>
              </a:rPr>
              <a:t>Pre-Purning</a:t>
            </a:r>
          </a:p>
          <a:p>
            <a:pPr marL="647702" indent="-323851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Barlow Light"/>
              </a:rPr>
              <a:t>Post Pruning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5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rcRect l="23547" t="0" r="17119" b="0"/>
          <a:stretch>
            <a:fillRect/>
          </a:stretch>
        </p:blipFill>
        <p:spPr>
          <a:xfrm flipH="false" flipV="false" rot="0">
            <a:off x="796018" y="796018"/>
            <a:ext cx="9144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2632982"/>
            <a:ext cx="8504262" cy="567355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693964" y="1095375"/>
            <a:ext cx="6134100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7200" spc="359">
                <a:solidFill>
                  <a:srgbClr val="FFFFFF"/>
                </a:solidFill>
                <a:latin typeface="Barlow Medium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8671" y="2209119"/>
            <a:ext cx="6210300" cy="72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9"/>
              </a:lnSpc>
            </a:pPr>
            <a:r>
              <a:rPr lang="en-US" sz="3999">
                <a:solidFill>
                  <a:srgbClr val="FFFFFF"/>
                </a:solidFill>
                <a:latin typeface="Barlow Light"/>
              </a:rPr>
              <a:t>4. Augment the training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3086" y="3091543"/>
            <a:ext cx="6210300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>
                <a:solidFill>
                  <a:srgbClr val="FFFFFF"/>
                </a:solidFill>
                <a:latin typeface="Barlow Light"/>
              </a:rPr>
              <a:t>In some cases, overfitting is caused by a lack of training data. Datasets play a crucial role in affecting the performance of a model. </a:t>
            </a:r>
          </a:p>
          <a:p>
            <a:pPr>
              <a:lnSpc>
                <a:spcPts val="45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DAFhkGh6PM8</dc:identifier>
  <dcterms:modified xsi:type="dcterms:W3CDTF">2011-08-01T06:04:30Z</dcterms:modified>
  <cp:revision>1</cp:revision>
  <dc:title>Blue and White Basic Presentation Template</dc:title>
</cp:coreProperties>
</file>